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sldIdLst>
    <p:sldId id="256" r:id="rId2"/>
    <p:sldId id="261" r:id="rId3"/>
    <p:sldId id="260" r:id="rId4"/>
    <p:sldId id="258" r:id="rId5"/>
    <p:sldId id="257" r:id="rId6"/>
    <p:sldId id="259" r:id="rId7"/>
    <p:sldId id="265"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205" autoAdjust="0"/>
  </p:normalViewPr>
  <p:slideViewPr>
    <p:cSldViewPr snapToGrid="0" snapToObjects="1">
      <p:cViewPr varScale="1">
        <p:scale>
          <a:sx n="42" d="100"/>
          <a:sy n="42" d="100"/>
        </p:scale>
        <p:origin x="198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292192-8207-304D-9C7A-95AF1D5A498C}" type="datetimeFigureOut">
              <a:rPr lang="en-US" smtClean="0"/>
              <a:t>12/6/2017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810EF-4B12-6445-BE6B-2BE53FB7F5D4}" type="slidenum">
              <a:rPr lang="en-US" smtClean="0"/>
              <a:t>‹#›</a:t>
            </a:fld>
            <a:endParaRPr lang="en-US" dirty="0"/>
          </a:p>
        </p:txBody>
      </p:sp>
    </p:spTree>
    <p:extLst>
      <p:ext uri="{BB962C8B-B14F-4D97-AF65-F5344CB8AC3E}">
        <p14:creationId xmlns:p14="http://schemas.microsoft.com/office/powerpoint/2010/main" val="14896467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PowerPoint is meant to introduce the concepts of values in Lincoln-Douglas debate, but it can be adapted to other purposes, such as teaching the concepts of clash or weighing or even how to have more productive conversations over current events by recognizing what values are at the heart of many political conflicts (example: freedom vs. security).</a:t>
            </a:r>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1</a:t>
            </a:fld>
            <a:endParaRPr lang="en-US" dirty="0"/>
          </a:p>
        </p:txBody>
      </p:sp>
    </p:spTree>
    <p:extLst>
      <p:ext uri="{BB962C8B-B14F-4D97-AF65-F5344CB8AC3E}">
        <p14:creationId xmlns:p14="http://schemas.microsoft.com/office/powerpoint/2010/main" val="716144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give no further</a:t>
            </a:r>
            <a:r>
              <a:rPr lang="en-US" baseline="0" dirty="0" smtClean="0"/>
              <a:t> instructions so as to not interfere with how they interpret the word “value.”  Some kids write down physical things like their </a:t>
            </a:r>
            <a:r>
              <a:rPr lang="en-US" baseline="0" dirty="0" smtClean="0"/>
              <a:t>iPhone, </a:t>
            </a:r>
            <a:r>
              <a:rPr lang="en-US" baseline="0" dirty="0" smtClean="0"/>
              <a:t>some write down abstract ideas like love, some write down people such as my mom.  All are OK.  I put </a:t>
            </a:r>
            <a:r>
              <a:rPr lang="en-US" baseline="0" dirty="0" smtClean="0"/>
              <a:t>3-5 </a:t>
            </a:r>
            <a:r>
              <a:rPr lang="en-US" baseline="0" dirty="0" smtClean="0"/>
              <a:t>minutes on the clock and tell them to list as many things as possible.  Everybody must have at least 10 things on their list and more is fine.  When they are done, I let them talk to a partner for 2 minutes to share their lists.  This is simply to make their lists even longer.  If there partner brings up something that they didn’t think of but that they also value, they should add it.  I give an example that the first time I did this a student mentioned that they valued music, which is something I hadn’t thought to include on my list but that I thought was great, so I added it.  Another mentioned love, which I also had left off, but highly value.  So, I added it to.  They should add anything they hear that they also value but didn’t include during the original brainstorm.</a:t>
            </a:r>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2</a:t>
            </a:fld>
            <a:endParaRPr lang="en-US" dirty="0"/>
          </a:p>
        </p:txBody>
      </p:sp>
    </p:spTree>
    <p:extLst>
      <p:ext uri="{BB962C8B-B14F-4D97-AF65-F5344CB8AC3E}">
        <p14:creationId xmlns:p14="http://schemas.microsoft.com/office/powerpoint/2010/main" val="1871352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Once the kids have a long list, I</a:t>
            </a:r>
            <a:r>
              <a:rPr lang="en-US" sz="1200" kern="1200" baseline="0" dirty="0" smtClean="0">
                <a:solidFill>
                  <a:schemeClr val="tx1"/>
                </a:solidFill>
                <a:latin typeface="+mn-lt"/>
                <a:ea typeface="+mn-ea"/>
                <a:cs typeface="+mn-cs"/>
              </a:rPr>
              <a:t> make them circle the most important 5.  They don’t know at this point that they will be ranking them.  That instruction </a:t>
            </a:r>
            <a:r>
              <a:rPr lang="en-US" sz="1200" kern="1200" baseline="0" dirty="0" smtClean="0">
                <a:solidFill>
                  <a:schemeClr val="tx1"/>
                </a:solidFill>
                <a:latin typeface="+mn-lt"/>
                <a:ea typeface="+mn-ea"/>
                <a:cs typeface="+mn-cs"/>
              </a:rPr>
              <a:t>(the second bullet point) will </a:t>
            </a:r>
            <a:r>
              <a:rPr lang="en-US" sz="1200" kern="1200" baseline="0" dirty="0" smtClean="0">
                <a:solidFill>
                  <a:schemeClr val="tx1"/>
                </a:solidFill>
                <a:latin typeface="+mn-lt"/>
                <a:ea typeface="+mn-ea"/>
                <a:cs typeface="+mn-cs"/>
              </a:rPr>
              <a:t>float in when I’m ready to display it.  It is already hard for them to choose 5 if their list is long enough.  So, when I tell them to now rank the 5 chosen, some get frustrated.  But, that is OK.  Part of the point is that this isn’t easy, and that conflicts that derive from deeply held values can be sensitive, which is how emotions get involved and people grow heated in disagreement.  In ranking, they can’t combine.  Meaning, they can’t make No. 1 family &amp; friends.  These are two separate values.  They have to rank one above the other.  </a:t>
            </a:r>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3</a:t>
            </a:fld>
            <a:endParaRPr lang="en-US" dirty="0"/>
          </a:p>
        </p:txBody>
      </p:sp>
    </p:spTree>
    <p:extLst>
      <p:ext uri="{BB962C8B-B14F-4D97-AF65-F5344CB8AC3E}">
        <p14:creationId xmlns:p14="http://schemas.microsoft.com/office/powerpoint/2010/main" val="395042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then discuss how they decided on their rankings.  I discuss how in an ideal world, we would be able to live by all of our values all the time, but even the things we hold mot dear can come into conflict.  I ask how many kids put family and friends somewhere in the top 5.  I usually get some hands.  It is OK if not, though.  I’ll ask, can they imagine a situation where issues with their friends could come into conflict with their family and vice versa.  Example: what if your parents hated one of your best friends and told you to stop hanging out with them.  What would you do?  If you ranked family first but would still hang out with this friend in secret, than is family really coming first on your value list?  What about religion and family?  (Those two also often make several people’s top 5.)  Can they imagine a situation where those could conflict for somebody?  These don’t have to be actual</a:t>
            </a:r>
            <a:r>
              <a:rPr lang="en-US" baseline="0" dirty="0" smtClean="0"/>
              <a:t> conflicts they have experienced but ones they can imagine or maybe read about or saw in the media.  </a:t>
            </a:r>
            <a:r>
              <a:rPr lang="en-US" dirty="0" smtClean="0"/>
              <a:t>I tell a story of </a:t>
            </a:r>
            <a:r>
              <a:rPr lang="en-US" dirty="0" smtClean="0"/>
              <a:t>a </a:t>
            </a:r>
            <a:r>
              <a:rPr lang="en-US" dirty="0" smtClean="0"/>
              <a:t>Hindu friend who wanted to marry a Christian man against her parents wishes because they saw the decision as going against their faith.  She had several values in conflict: love, her childhood family, her future potential family with her husband, her religion.  A lot to sort through as to what is most important to her.  Whether she clearly articulates these values or not, when she makes a decision they will be quietly behind it complicating</a:t>
            </a:r>
            <a:r>
              <a:rPr lang="en-US" baseline="0" dirty="0" smtClean="0"/>
              <a:t> the discussion</a:t>
            </a:r>
            <a:r>
              <a:rPr lang="en-US" dirty="0" smtClean="0"/>
              <a:t>.  This is true when decisions are made in society and politics, as well.</a:t>
            </a:r>
          </a:p>
          <a:p>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4</a:t>
            </a:fld>
            <a:endParaRPr lang="en-US" dirty="0"/>
          </a:p>
        </p:txBody>
      </p:sp>
    </p:spTree>
    <p:extLst>
      <p:ext uri="{BB962C8B-B14F-4D97-AF65-F5344CB8AC3E}">
        <p14:creationId xmlns:p14="http://schemas.microsoft.com/office/powerpoint/2010/main" val="414667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displaying</a:t>
            </a:r>
            <a:r>
              <a:rPr lang="en-US" baseline="0" dirty="0" smtClean="0"/>
              <a:t> this slide (while still on the crashing cars), I have a whole class discussion as to why we value what we do.  What created their values on their list?  Why do they care about these things.  Some will say, “it is just my personality.”  But, where did their personality come from?  Why does one person put religion at the top of their list while somebody else doesn’t even have it in the top 5?  On the board, write down all the sources that they can come up with.  Important to do this discussion before moving to this slide so that they have a chance to think about sources of values before you provide them answers.  When you display your list on this slide, you can compare their list on the board to your list on the slide.  What did they come up with that you didn’t?  What did you include that they didn’t say?  Do they agree with this inclusion?  Etc.  There is no judgment here as to if these things should or should not shape our values or if they do so in good or bad ways.  The only question is, right or wrong – good or bad, do these things shape our values?  Most students will agree that personal experiences shape our values.  If that is true, do these other items on the list influence the experiences we have?</a:t>
            </a:r>
          </a:p>
          <a:p>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5</a:t>
            </a:fld>
            <a:endParaRPr lang="en-US" dirty="0"/>
          </a:p>
        </p:txBody>
      </p:sp>
    </p:spTree>
    <p:extLst>
      <p:ext uri="{BB962C8B-B14F-4D97-AF65-F5344CB8AC3E}">
        <p14:creationId xmlns:p14="http://schemas.microsoft.com/office/powerpoint/2010/main" val="1968793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love to have this discussion with my students.</a:t>
            </a:r>
            <a:r>
              <a:rPr lang="en-US" baseline="0" dirty="0" smtClean="0"/>
              <a:t>  With all of our socialization, how do we know if we are thinking for ourselves.  I tell them that there is a research study that </a:t>
            </a:r>
            <a:r>
              <a:rPr lang="en-US" baseline="0" dirty="0" smtClean="0"/>
              <a:t>I read in college about </a:t>
            </a:r>
            <a:r>
              <a:rPr lang="en-US" baseline="0" dirty="0" smtClean="0"/>
              <a:t>gender that showed from the moment we come out of our mother’s womb we are shaped into being “feminine” or “masculine.”  We wrap newborn girls in pink blankets, talk to them in softer tones, and praise them for being pretty or sweet.  “Oh, she’s soooo cute.”  We wrap newborn boys in blue blankets, talk to them in stronger tones, and praise them for being strong.  “Oh, he’s going to be one heck of a football player someday.”  If society’s shaping of us begins before we can even talk or walk, how do we know what is truly our own mind and what was shaped for us?  You can then discuss why this might matter to our values and how we resolve our value clashes.  Again, there isn’t a correct answer to this question.  Ok for students to respond either way with “yes” or “no” or even “maybe.”  Question is meant to be a thought-provoking prompt to get students more deeply engaged in self-reflection.  I often tell students that what I hope they get out of debate is that they walk away confident in their own mind – that their views are theirs based on critical thinking, research, and discussions.  To be aware of the influences around us is empowering because it enables thoughtful choices.</a:t>
            </a:r>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6</a:t>
            </a:fld>
            <a:endParaRPr lang="en-US" dirty="0"/>
          </a:p>
        </p:txBody>
      </p:sp>
    </p:spTree>
    <p:extLst>
      <p:ext uri="{BB962C8B-B14F-4D97-AF65-F5344CB8AC3E}">
        <p14:creationId xmlns:p14="http://schemas.microsoft.com/office/powerpoint/2010/main" val="26991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a:t>
            </a:r>
            <a:r>
              <a:rPr lang="en-US" baseline="0" dirty="0" smtClean="0"/>
              <a:t>what this quote means and how it relates to arguments involving values.  This quote is included in my Escher activity and is one the students usually avoided choosing to discuss or that confused them.  If you did the Escher activity, this could be a good opportunity to bring the quote back up to see if the students better understand it now.  Escher ties in well to this values activity </a:t>
            </a:r>
            <a:r>
              <a:rPr lang="en-US" dirty="0" smtClean="0"/>
              <a:t>as the teacher can extend the</a:t>
            </a:r>
            <a:r>
              <a:rPr lang="en-US" baseline="0" dirty="0" smtClean="0"/>
              <a:t> metaphor from that earlier lesson by discussing how </a:t>
            </a:r>
            <a:r>
              <a:rPr lang="en-US" dirty="0" smtClean="0"/>
              <a:t>the steps in our staircases or </a:t>
            </a:r>
            <a:r>
              <a:rPr lang="en-US" dirty="0" smtClean="0"/>
              <a:t>worldviews </a:t>
            </a:r>
            <a:r>
              <a:rPr lang="en-US" dirty="0" smtClean="0"/>
              <a:t>are constructed.</a:t>
            </a:r>
            <a:r>
              <a:rPr lang="en-US" baseline="0" dirty="0" smtClean="0"/>
              <a:t>  </a:t>
            </a:r>
            <a:r>
              <a:rPr lang="en-US" dirty="0" smtClean="0"/>
              <a:t>This slide also </a:t>
            </a:r>
            <a:r>
              <a:rPr lang="en-US" dirty="0" smtClean="0"/>
              <a:t>easily could </a:t>
            </a:r>
            <a:r>
              <a:rPr lang="en-US" dirty="0" smtClean="0"/>
              <a:t>be eliminated or replaced with a different quote based</a:t>
            </a:r>
            <a:r>
              <a:rPr lang="en-US" baseline="0" dirty="0" smtClean="0"/>
              <a:t> on teacher preference. </a:t>
            </a:r>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7</a:t>
            </a:fld>
            <a:endParaRPr lang="en-US" dirty="0"/>
          </a:p>
        </p:txBody>
      </p:sp>
    </p:spTree>
    <p:extLst>
      <p:ext uri="{BB962C8B-B14F-4D97-AF65-F5344CB8AC3E}">
        <p14:creationId xmlns:p14="http://schemas.microsoft.com/office/powerpoint/2010/main" val="1943069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Again, I have the kids brainstorm,</a:t>
            </a:r>
            <a:r>
              <a:rPr lang="en-US" sz="1100" baseline="0" dirty="0" smtClean="0"/>
              <a:t> and we write on the board before I reveal my list.  We then compare the list on the board to the list on the PowerPoint to see what I forgot or what is missing from the board.  At this point, I talk to them about how in debate, we use social values in our cases/positions not personal values.  So, you won’t see the value of friendship or family or love in a debate case.  You’ll see the value of justice or morality or security.  But, the idea is the same.  These are the underlying concerns when we argue over what actions leaders or society should take.  </a:t>
            </a:r>
            <a:r>
              <a:rPr lang="en-US" sz="1100" i="0" baseline="0" dirty="0" smtClean="0"/>
              <a:t>They can come into clash with each other just like our personal values, and then we have difficult choices to sort through.  Each debater has to choose what they think is the No. 1 value for a topic and make that the focus of their debate case.  The debater has to be prepared to explain why that value should be ranked above all the possible others even if those others are important and nice things.  Also, in real-world arguments, people often are coming from authentic, well-intentioned places stemming from different values.  It isn’t that one person is good or smarter and the other is evil or stupid.  Figuring out the value clash might help in hearing/understanding each other even if we don’t reach the same conclusions</a:t>
            </a:r>
            <a:r>
              <a:rPr lang="en-US" sz="1100" i="0" baseline="0" dirty="0" smtClean="0"/>
              <a:t>.  Ask the kids if they can identify a current event or social issues where two of these values would clash?  Or, give them an example (like gun control) and ask them which values would clash from the list.</a:t>
            </a:r>
            <a:endParaRPr lang="en-US" sz="1100" i="0" baseline="0" dirty="0" smtClean="0"/>
          </a:p>
          <a:p>
            <a:endParaRPr lang="en-US" sz="1100" baseline="0" dirty="0" smtClean="0"/>
          </a:p>
          <a:p>
            <a:r>
              <a:rPr lang="en-US" sz="1100" baseline="0" dirty="0" smtClean="0"/>
              <a:t>To follow up with this activity, you could have an article on a controversial current event or common debate topic (death penalty is always good).  Have the kids discuss what values matter in the discussion of this issue or what values seem to be behind the author’s commentary in the article even if never explicitly stated.  You also could display past resolutions from the NSDA website and ask what values would apply to them.</a:t>
            </a:r>
          </a:p>
          <a:p>
            <a:endParaRPr lang="en-US" dirty="0"/>
          </a:p>
        </p:txBody>
      </p:sp>
      <p:sp>
        <p:nvSpPr>
          <p:cNvPr id="4" name="Slide Number Placeholder 3"/>
          <p:cNvSpPr>
            <a:spLocks noGrp="1"/>
          </p:cNvSpPr>
          <p:nvPr>
            <p:ph type="sldNum" sz="quarter" idx="10"/>
          </p:nvPr>
        </p:nvSpPr>
        <p:spPr/>
        <p:txBody>
          <a:bodyPr/>
          <a:lstStyle/>
          <a:p>
            <a:fld id="{AF5810EF-4B12-6445-BE6B-2BE53FB7F5D4}" type="slidenum">
              <a:rPr lang="en-US" smtClean="0"/>
              <a:t>8</a:t>
            </a:fld>
            <a:endParaRPr lang="en-US" dirty="0"/>
          </a:p>
        </p:txBody>
      </p:sp>
    </p:spTree>
    <p:extLst>
      <p:ext uri="{BB962C8B-B14F-4D97-AF65-F5344CB8AC3E}">
        <p14:creationId xmlns:p14="http://schemas.microsoft.com/office/powerpoint/2010/main" val="75149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6, 2017</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6,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6,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6,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6,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6,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6, 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6, 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6, 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FC49BF1-FCD3-4395-8FF6-0047AF66228E}" type="datetime4">
              <a:rPr lang="en-US" smtClean="0"/>
              <a:pPr/>
              <a:t>December 6, 2017</a:t>
            </a:fld>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6, 2017</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6, 2017</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3513799"/>
            <a:ext cx="3313355" cy="2446229"/>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MY VALUES</a:t>
            </a:r>
            <a:b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334525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Write down the following:</a:t>
            </a:r>
            <a:endParaRPr lang="en-US" b="1" dirty="0"/>
          </a:p>
        </p:txBody>
      </p:sp>
      <p:sp>
        <p:nvSpPr>
          <p:cNvPr id="3" name="Content Placeholder 2"/>
          <p:cNvSpPr>
            <a:spLocks noGrp="1"/>
          </p:cNvSpPr>
          <p:nvPr>
            <p:ph idx="1"/>
          </p:nvPr>
        </p:nvSpPr>
        <p:spPr>
          <a:xfrm>
            <a:off x="1043492" y="2828107"/>
            <a:ext cx="6777317" cy="3508977"/>
          </a:xfrm>
        </p:spPr>
        <p:txBody>
          <a:bodyPr/>
          <a:lstStyle/>
          <a:p>
            <a:pPr marL="342900" lvl="1"/>
            <a:r>
              <a:rPr lang="en-US" sz="2400" dirty="0"/>
              <a:t>Make a list of everything you </a:t>
            </a:r>
            <a:r>
              <a:rPr lang="en-US" sz="2400" b="1" u="sng" dirty="0" smtClean="0"/>
              <a:t>value</a:t>
            </a:r>
            <a:r>
              <a:rPr lang="en-US" sz="2400" dirty="0"/>
              <a:t>. </a:t>
            </a:r>
            <a:endParaRPr lang="en-US" sz="2400" dirty="0" smtClean="0"/>
          </a:p>
          <a:p>
            <a:pPr marL="68580" lvl="1" indent="0">
              <a:buNone/>
            </a:pPr>
            <a:r>
              <a:rPr lang="en-US" sz="800" dirty="0"/>
              <a:t> </a:t>
            </a:r>
            <a:r>
              <a:rPr lang="en-US" sz="1200" dirty="0" smtClean="0"/>
              <a:t> </a:t>
            </a:r>
          </a:p>
          <a:p>
            <a:pPr marL="342900" lvl="1"/>
            <a:r>
              <a:rPr lang="en-US" sz="2400" dirty="0" smtClean="0"/>
              <a:t>Interpret the word </a:t>
            </a:r>
            <a:r>
              <a:rPr lang="en-US" sz="2400" b="1" u="sng" dirty="0" smtClean="0"/>
              <a:t>value</a:t>
            </a:r>
            <a:r>
              <a:rPr lang="en-US" sz="2400" dirty="0" smtClean="0"/>
              <a:t> any way you would like and be truthful.</a:t>
            </a:r>
            <a:endParaRPr lang="en-US" sz="2400" dirty="0"/>
          </a:p>
          <a:p>
            <a:endParaRPr lang="en-US" dirty="0"/>
          </a:p>
        </p:txBody>
      </p:sp>
    </p:spTree>
    <p:extLst>
      <p:ext uri="{BB962C8B-B14F-4D97-AF65-F5344CB8AC3E}">
        <p14:creationId xmlns:p14="http://schemas.microsoft.com/office/powerpoint/2010/main" val="353544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Let’s prioritize…</a:t>
            </a:r>
            <a:endParaRPr lang="en-US" b="1" dirty="0"/>
          </a:p>
        </p:txBody>
      </p:sp>
      <p:sp>
        <p:nvSpPr>
          <p:cNvPr id="3" name="Content Placeholder 2"/>
          <p:cNvSpPr>
            <a:spLocks noGrp="1"/>
          </p:cNvSpPr>
          <p:nvPr>
            <p:ph idx="1"/>
          </p:nvPr>
        </p:nvSpPr>
        <p:spPr/>
        <p:txBody>
          <a:bodyPr/>
          <a:lstStyle/>
          <a:p>
            <a:endParaRPr lang="en-US" dirty="0" smtClean="0"/>
          </a:p>
          <a:p>
            <a:r>
              <a:rPr lang="en-US" dirty="0" smtClean="0"/>
              <a:t>Circle the </a:t>
            </a:r>
            <a:r>
              <a:rPr lang="en-US" b="1" dirty="0" smtClean="0"/>
              <a:t>FIVE</a:t>
            </a:r>
            <a:r>
              <a:rPr lang="en-US" dirty="0" smtClean="0"/>
              <a:t> values that are the most important to you on your list.</a:t>
            </a:r>
          </a:p>
          <a:p>
            <a:endParaRPr lang="en-US" dirty="0" smtClean="0"/>
          </a:p>
          <a:p>
            <a:r>
              <a:rPr lang="en-US" dirty="0" smtClean="0"/>
              <a:t>Now, rank these from 1-5, with 1 being the most important.  This ranking means that if you had to, you would be willing to sacrifice 2 for 1, 5 for 3, etc.</a:t>
            </a:r>
            <a:endParaRPr lang="en-US" dirty="0"/>
          </a:p>
        </p:txBody>
      </p:sp>
    </p:spTree>
    <p:extLst>
      <p:ext uri="{BB962C8B-B14F-4D97-AF65-F5344CB8AC3E}">
        <p14:creationId xmlns:p14="http://schemas.microsoft.com/office/powerpoint/2010/main" val="354561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839" y="1027664"/>
            <a:ext cx="7515259" cy="1143000"/>
          </a:xfrm>
        </p:spPr>
        <p:txBody>
          <a:bodyPr>
            <a:normAutofit fontScale="90000"/>
          </a:bodyPr>
          <a:lstStyle/>
          <a:p>
            <a:pPr algn="ctr"/>
            <a:r>
              <a:rPr lang="en-US" sz="4800" b="1" dirty="0" smtClean="0">
                <a:latin typeface="Cracked"/>
                <a:cs typeface="Cracked"/>
              </a:rPr>
              <a:t>What do we do when our values </a:t>
            </a:r>
            <a:r>
              <a:rPr lang="en-US" sz="6700" b="1" dirty="0" smtClean="0">
                <a:latin typeface="Cracked"/>
                <a:cs typeface="Cracked"/>
              </a:rPr>
              <a:t>clash</a:t>
            </a:r>
            <a:r>
              <a:rPr lang="en-US" b="1" dirty="0" smtClean="0">
                <a:latin typeface="+mn-lt"/>
                <a:cs typeface="Cracked"/>
              </a:rPr>
              <a:t>?</a:t>
            </a:r>
            <a:endParaRPr lang="en-US" b="1" dirty="0">
              <a:latin typeface="+mn-lt"/>
              <a:cs typeface="Cracked"/>
            </a:endParaRPr>
          </a:p>
        </p:txBody>
      </p:sp>
      <p:pic>
        <p:nvPicPr>
          <p:cNvPr id="10" name="Picture 9"/>
          <p:cNvPicPr>
            <a:picLocks noChangeAspect="1"/>
          </p:cNvPicPr>
          <p:nvPr/>
        </p:nvPicPr>
        <p:blipFill>
          <a:blip r:embed="rId3"/>
          <a:stretch>
            <a:fillRect/>
          </a:stretch>
        </p:blipFill>
        <p:spPr>
          <a:xfrm>
            <a:off x="1113373" y="2527299"/>
            <a:ext cx="6645437" cy="3547564"/>
          </a:xfrm>
          <a:prstGeom prst="rect">
            <a:avLst/>
          </a:prstGeom>
        </p:spPr>
      </p:pic>
    </p:spTree>
    <p:extLst>
      <p:ext uri="{BB962C8B-B14F-4D97-AF65-F5344CB8AC3E}">
        <p14:creationId xmlns:p14="http://schemas.microsoft.com/office/powerpoint/2010/main" val="1335839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839" y="1392959"/>
            <a:ext cx="7880585" cy="1143000"/>
          </a:xfrm>
        </p:spPr>
        <p:txBody>
          <a:bodyPr>
            <a:normAutofit fontScale="90000"/>
          </a:bodyPr>
          <a:lstStyle/>
          <a:p>
            <a:r>
              <a:rPr lang="en-US" b="1" dirty="0" smtClean="0"/>
              <a:t>Where do our values come from?</a:t>
            </a:r>
            <a:br>
              <a:rPr lang="en-US" b="1" dirty="0" smtClean="0"/>
            </a:br>
            <a:r>
              <a:rPr lang="en-US" b="1" dirty="0" smtClean="0"/>
              <a:t>OR – What shaped your values?</a:t>
            </a:r>
            <a:br>
              <a:rPr lang="en-US" b="1" dirty="0" smtClean="0"/>
            </a:br>
            <a:endParaRPr lang="en-US" b="1" dirty="0"/>
          </a:p>
        </p:txBody>
      </p:sp>
      <p:sp>
        <p:nvSpPr>
          <p:cNvPr id="3" name="Content Placeholder 2"/>
          <p:cNvSpPr>
            <a:spLocks noGrp="1"/>
          </p:cNvSpPr>
          <p:nvPr>
            <p:ph idx="1"/>
          </p:nvPr>
        </p:nvSpPr>
        <p:spPr>
          <a:xfrm>
            <a:off x="1043492" y="2087406"/>
            <a:ext cx="7254606" cy="4226998"/>
          </a:xfrm>
        </p:spPr>
        <p:txBody>
          <a:bodyPr>
            <a:normAutofit fontScale="85000" lnSpcReduction="20000"/>
          </a:bodyPr>
          <a:lstStyle/>
          <a:p>
            <a:r>
              <a:rPr lang="en-US" dirty="0" smtClean="0"/>
              <a:t>Family </a:t>
            </a:r>
          </a:p>
          <a:p>
            <a:r>
              <a:rPr lang="en-US" dirty="0" smtClean="0"/>
              <a:t>Friends</a:t>
            </a:r>
          </a:p>
          <a:p>
            <a:r>
              <a:rPr lang="en-US" dirty="0" smtClean="0"/>
              <a:t>Culture, ethnicity, race, nationality</a:t>
            </a:r>
          </a:p>
          <a:p>
            <a:r>
              <a:rPr lang="en-US" dirty="0" smtClean="0"/>
              <a:t>Economic class</a:t>
            </a:r>
          </a:p>
          <a:p>
            <a:r>
              <a:rPr lang="en-US" dirty="0" smtClean="0"/>
              <a:t>Gender</a:t>
            </a:r>
          </a:p>
          <a:p>
            <a:r>
              <a:rPr lang="en-US" dirty="0" smtClean="0"/>
              <a:t>Religion</a:t>
            </a:r>
          </a:p>
          <a:p>
            <a:r>
              <a:rPr lang="en-US" dirty="0" smtClean="0"/>
              <a:t>Age (across lifespan &amp; generation/historical moment)</a:t>
            </a:r>
          </a:p>
          <a:p>
            <a:r>
              <a:rPr lang="en-US" dirty="0" smtClean="0"/>
              <a:t>Physical ability/disability</a:t>
            </a:r>
          </a:p>
          <a:p>
            <a:r>
              <a:rPr lang="en-US" dirty="0" smtClean="0"/>
              <a:t>Location: rural vs. urban, Texas vs. Iowa vs. NY, U.S. vs. Italy vs. Bangladesh, River Oaks vs. Katy vs. 5</a:t>
            </a:r>
            <a:r>
              <a:rPr lang="en-US" baseline="30000" dirty="0" smtClean="0"/>
              <a:t>th</a:t>
            </a:r>
            <a:r>
              <a:rPr lang="en-US" dirty="0" smtClean="0"/>
              <a:t> Ward; Austin vs. Houston vs. Dallas</a:t>
            </a:r>
          </a:p>
          <a:p>
            <a:r>
              <a:rPr lang="en-US" dirty="0" smtClean="0"/>
              <a:t>Personal experiences</a:t>
            </a:r>
          </a:p>
          <a:p>
            <a:r>
              <a:rPr lang="en-US" dirty="0" smtClean="0"/>
              <a:t>Education</a:t>
            </a:r>
          </a:p>
          <a:p>
            <a:r>
              <a:rPr lang="en-US" dirty="0" smtClean="0"/>
              <a:t>Media</a:t>
            </a:r>
          </a:p>
        </p:txBody>
      </p:sp>
    </p:spTree>
    <p:extLst>
      <p:ext uri="{BB962C8B-B14F-4D97-AF65-F5344CB8AC3E}">
        <p14:creationId xmlns:p14="http://schemas.microsoft.com/office/powerpoint/2010/main" val="338742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8513" y="834962"/>
            <a:ext cx="3096564" cy="5114145"/>
          </a:xfrm>
        </p:spPr>
        <p:txBody>
          <a:bodyPr>
            <a:normAutofit fontScale="90000"/>
          </a:bodyPr>
          <a:lstStyle/>
          <a:p>
            <a:pPr algn="ctr"/>
            <a:r>
              <a:rPr lang="en-US" sz="4800" b="1" dirty="0" smtClean="0"/>
              <a:t>Is it possible </a:t>
            </a:r>
            <a:br>
              <a:rPr lang="en-US" sz="4800" b="1" dirty="0" smtClean="0"/>
            </a:br>
            <a:r>
              <a:rPr lang="en-US" sz="4800" b="1" dirty="0" smtClean="0"/>
              <a:t>to have your “own” mind?</a:t>
            </a:r>
            <a:br>
              <a:rPr lang="en-US" sz="4800" b="1" dirty="0" smtClean="0"/>
            </a:br>
            <a:endParaRPr lang="en-US" sz="4800" b="1" dirty="0"/>
          </a:p>
        </p:txBody>
      </p:sp>
      <p:pic>
        <p:nvPicPr>
          <p:cNvPr id="4" name="Picture 3"/>
          <p:cNvPicPr>
            <a:picLocks noChangeAspect="1"/>
          </p:cNvPicPr>
          <p:nvPr/>
        </p:nvPicPr>
        <p:blipFill>
          <a:blip r:embed="rId3">
            <a:alphaModFix/>
            <a:extLst>
              <a:ext uri="{BEBA8EAE-BF5A-486C-A8C5-ECC9F3942E4B}">
                <a14:imgProps xmlns:a14="http://schemas.microsoft.com/office/drawing/2010/main">
                  <a14:imgLayer r:embed="rId4">
                    <a14:imgEffect>
                      <a14:sharpenSoften amount="50000"/>
                    </a14:imgEffect>
                    <a14:imgEffect>
                      <a14:colorTemperature colorTemp="8800"/>
                    </a14:imgEffect>
                  </a14:imgLayer>
                </a14:imgProps>
              </a:ext>
            </a:extLst>
          </a:blip>
          <a:stretch>
            <a:fillRect/>
          </a:stretch>
        </p:blipFill>
        <p:spPr>
          <a:xfrm>
            <a:off x="939400" y="1391605"/>
            <a:ext cx="4349543" cy="4468708"/>
          </a:xfrm>
          <a:prstGeom prst="rect">
            <a:avLst/>
          </a:prstGeom>
          <a:effectLst>
            <a:glow rad="228600">
              <a:schemeClr val="accent1">
                <a:satMod val="175000"/>
                <a:alpha val="40000"/>
              </a:schemeClr>
            </a:glow>
          </a:effectLst>
          <a:scene3d>
            <a:camera prst="isometricOffAxis1Right"/>
            <a:lightRig rig="threePt" dir="t"/>
          </a:scene3d>
          <a:sp3d>
            <a:bevelT w="139700" h="139700" prst="divot"/>
          </a:sp3d>
        </p:spPr>
      </p:pic>
    </p:spTree>
    <p:extLst>
      <p:ext uri="{BB962C8B-B14F-4D97-AF65-F5344CB8AC3E}">
        <p14:creationId xmlns:p14="http://schemas.microsoft.com/office/powerpoint/2010/main" val="1708826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845229"/>
            <a:ext cx="7024744" cy="746631"/>
          </a:xfrm>
        </p:spPr>
        <p:txBody>
          <a:bodyPr>
            <a:noAutofit/>
          </a:bodyPr>
          <a:lstStyle/>
          <a:p>
            <a:r>
              <a:rPr lang="en-US" sz="4800" b="1" dirty="0" smtClean="0"/>
              <a:t/>
            </a:r>
            <a:br>
              <a:rPr lang="en-US" sz="4800" b="1" dirty="0" smtClean="0"/>
            </a:br>
            <a:r>
              <a:rPr lang="en-US" sz="4800" b="1" dirty="0"/>
              <a:t/>
            </a:r>
            <a:br>
              <a:rPr lang="en-US" sz="4800" b="1" dirty="0"/>
            </a:br>
            <a:r>
              <a:rPr lang="en-US" sz="4800" b="1" dirty="0" smtClean="0"/>
              <a:t>Wittgenstein:</a:t>
            </a:r>
            <a:br>
              <a:rPr lang="en-US" sz="4800" b="1" dirty="0" smtClean="0"/>
            </a:br>
            <a:endParaRPr lang="en-US" sz="4800" b="1" dirty="0"/>
          </a:p>
        </p:txBody>
      </p:sp>
      <p:sp>
        <p:nvSpPr>
          <p:cNvPr id="3" name="Content Placeholder 2"/>
          <p:cNvSpPr>
            <a:spLocks noGrp="1"/>
          </p:cNvSpPr>
          <p:nvPr>
            <p:ph idx="1"/>
          </p:nvPr>
        </p:nvSpPr>
        <p:spPr>
          <a:xfrm>
            <a:off x="4990211" y="2323652"/>
            <a:ext cx="3394870" cy="3508977"/>
          </a:xfrm>
        </p:spPr>
        <p:txBody>
          <a:bodyPr/>
          <a:lstStyle/>
          <a:p>
            <a:pPr marL="68580" indent="0" algn="ctr">
              <a:buNone/>
            </a:pPr>
            <a:r>
              <a:rPr lang="en-US" sz="3600" dirty="0" smtClean="0"/>
              <a:t>“</a:t>
            </a:r>
            <a:r>
              <a:rPr lang="en-US" sz="3600" dirty="0"/>
              <a:t>The limits of my language mean the limits of my world.”</a:t>
            </a:r>
          </a:p>
          <a:p>
            <a:pPr algn="ctr"/>
            <a:endParaRPr lang="en-US" dirty="0"/>
          </a:p>
        </p:txBody>
      </p:sp>
      <p:pic>
        <p:nvPicPr>
          <p:cNvPr id="4" name="Picture 3"/>
          <p:cNvPicPr>
            <a:picLocks noChangeAspect="1"/>
          </p:cNvPicPr>
          <p:nvPr/>
        </p:nvPicPr>
        <p:blipFill>
          <a:blip r:embed="rId3"/>
          <a:stretch>
            <a:fillRect/>
          </a:stretch>
        </p:blipFill>
        <p:spPr>
          <a:xfrm>
            <a:off x="770456" y="2087406"/>
            <a:ext cx="4219755" cy="3909765"/>
          </a:xfrm>
          <a:prstGeom prst="rect">
            <a:avLst/>
          </a:prstGeom>
        </p:spPr>
      </p:pic>
    </p:spTree>
    <p:extLst>
      <p:ext uri="{BB962C8B-B14F-4D97-AF65-F5344CB8AC3E}">
        <p14:creationId xmlns:p14="http://schemas.microsoft.com/office/powerpoint/2010/main" val="305925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579956" y="476915"/>
            <a:ext cx="3530600" cy="2273300"/>
          </a:xfrm>
          <a:prstGeom prst="rect">
            <a:avLst/>
          </a:prstGeom>
        </p:spPr>
      </p:pic>
      <p:sp>
        <p:nvSpPr>
          <p:cNvPr id="2" name="Title 1"/>
          <p:cNvSpPr>
            <a:spLocks noGrp="1"/>
          </p:cNvSpPr>
          <p:nvPr>
            <p:ph type="title"/>
          </p:nvPr>
        </p:nvSpPr>
        <p:spPr>
          <a:xfrm>
            <a:off x="4319307" y="1323379"/>
            <a:ext cx="4448489" cy="1143000"/>
          </a:xfrm>
        </p:spPr>
        <p:txBody>
          <a:bodyPr>
            <a:normAutofit fontScale="90000"/>
          </a:bodyPr>
          <a:lstStyle/>
          <a:p>
            <a:r>
              <a:rPr lang="en-US" b="1" dirty="0" smtClean="0"/>
              <a:t>What are American values?</a:t>
            </a:r>
            <a:endParaRPr lang="en-US" b="1" dirty="0"/>
          </a:p>
        </p:txBody>
      </p:sp>
      <p:sp>
        <p:nvSpPr>
          <p:cNvPr id="8" name="Content Placeholder 2"/>
          <p:cNvSpPr>
            <a:spLocks noGrp="1"/>
          </p:cNvSpPr>
          <p:nvPr>
            <p:ph idx="1"/>
          </p:nvPr>
        </p:nvSpPr>
        <p:spPr>
          <a:xfrm>
            <a:off x="1496094" y="2750215"/>
            <a:ext cx="6384498" cy="3268474"/>
          </a:xfrm>
        </p:spPr>
        <p:txBody>
          <a:bodyPr>
            <a:normAutofit fontScale="92500" lnSpcReduction="20000"/>
          </a:bodyPr>
          <a:lstStyle/>
          <a:p>
            <a:endParaRPr lang="en-US" dirty="0" smtClean="0"/>
          </a:p>
          <a:p>
            <a:r>
              <a:rPr lang="en-US" dirty="0" smtClean="0"/>
              <a:t>Democracy</a:t>
            </a:r>
          </a:p>
          <a:p>
            <a:r>
              <a:rPr lang="en-US" dirty="0" smtClean="0"/>
              <a:t>Liberty/Freedom</a:t>
            </a:r>
          </a:p>
          <a:p>
            <a:r>
              <a:rPr lang="en-US" dirty="0" smtClean="0"/>
              <a:t>Justice</a:t>
            </a:r>
          </a:p>
          <a:p>
            <a:r>
              <a:rPr lang="en-US" dirty="0" smtClean="0"/>
              <a:t>Autonomy (Individualism/Independence) </a:t>
            </a:r>
          </a:p>
          <a:p>
            <a:r>
              <a:rPr lang="en-US" dirty="0" smtClean="0"/>
              <a:t>Equality</a:t>
            </a:r>
          </a:p>
          <a:p>
            <a:r>
              <a:rPr lang="en-US" dirty="0" smtClean="0"/>
              <a:t>Opportunity</a:t>
            </a:r>
          </a:p>
          <a:p>
            <a:r>
              <a:rPr lang="en-US" dirty="0" smtClean="0"/>
              <a:t>Security/Safety/Order/Peace</a:t>
            </a:r>
          </a:p>
          <a:p>
            <a:r>
              <a:rPr lang="en-US" dirty="0" smtClean="0"/>
              <a:t>Social Welfare/Prosperity</a:t>
            </a:r>
          </a:p>
          <a:p>
            <a:endParaRPr lang="en-US" dirty="0" smtClean="0"/>
          </a:p>
        </p:txBody>
      </p:sp>
    </p:spTree>
    <p:extLst>
      <p:ext uri="{BB962C8B-B14F-4D97-AF65-F5344CB8AC3E}">
        <p14:creationId xmlns:p14="http://schemas.microsoft.com/office/powerpoint/2010/main" val="357375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 calcmode="lin" valueType="num">
                                      <p:cBhvr additive="base">
                                        <p:cTn id="1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 calcmode="lin" valueType="num">
                                      <p:cBhvr additive="base">
                                        <p:cTn id="2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 calcmode="lin" valueType="num">
                                      <p:cBhvr additive="base">
                                        <p:cTn id="2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 calcmode="lin" valueType="num">
                                      <p:cBhvr additive="base">
                                        <p:cTn id="3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 calcmode="lin" valueType="num">
                                      <p:cBhvr additive="base">
                                        <p:cTn id="35"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1327</TotalTime>
  <Words>2008</Words>
  <Application>Microsoft Office PowerPoint</Application>
  <PresentationFormat>On-screen Show (4:3)</PresentationFormat>
  <Paragraphs>55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Gothic</vt:lpstr>
      <vt:lpstr>Cracked</vt:lpstr>
      <vt:lpstr>Wingdings 2</vt:lpstr>
      <vt:lpstr>Austin</vt:lpstr>
      <vt:lpstr>       MY VALUES </vt:lpstr>
      <vt:lpstr>Write down the following:</vt:lpstr>
      <vt:lpstr>Let’s prioritize…</vt:lpstr>
      <vt:lpstr>What do we do when our values clash?</vt:lpstr>
      <vt:lpstr>Where do our values come from? OR – What shaped your values? </vt:lpstr>
      <vt:lpstr>Is it possible  to have your “own” mind? </vt:lpstr>
      <vt:lpstr>  Wittgenstein: </vt:lpstr>
      <vt:lpstr>What are American values?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VALUES</dc:title>
  <dc:creator>Stacy Thomas</dc:creator>
  <cp:lastModifiedBy>STACY MCGEE</cp:lastModifiedBy>
  <cp:revision>138</cp:revision>
  <dcterms:created xsi:type="dcterms:W3CDTF">2012-08-23T23:40:09Z</dcterms:created>
  <dcterms:modified xsi:type="dcterms:W3CDTF">2017-12-06T16:38:35Z</dcterms:modified>
</cp:coreProperties>
</file>